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rawings/legacyDiagramText1.bin" ContentType="application/vnd.ms-office.legacyDiagramText"/>
  <Override PartName="/ppt/drawings/legacyDiagramText2.bin" ContentType="application/vnd.ms-office.legacyDiagramText"/>
  <Override PartName="/ppt/drawings/legacyDiagramText3.bin" ContentType="application/vnd.ms-office.legacyDiagramText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9" r:id="rId2"/>
    <p:sldId id="260" r:id="rId3"/>
    <p:sldId id="261" r:id="rId4"/>
    <p:sldId id="263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06/relationships/legacyDocTextInfo" Target="legacyDocTextInfo.bin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D202150-FE07-4C19-9C06-8B5E18475FBA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8F1D3D9-9D43-4388-944F-BA1737EB8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7E771-5CBE-445B-8BE1-8A9AFB87FCD4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BCF1D-5A06-4BE1-BA0B-03E75B21E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B75C0-FB02-4BD5-A122-664E92364BE6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3F4B0-50AA-4AA3-8506-04A99A29B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79425-A64A-453F-8874-6B29DC534862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54101-25BB-4FC0-B869-1B6026B2D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3111E-4257-4C3E-A047-9F9EC46BCAFC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B0C71-EE74-41D2-A02E-8B64CFC32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D60A9-EC5B-4801-BAAB-D602E330BA68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8AE4F-6D92-4556-9A75-2F71B8D3A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49A65-4A04-4CD1-A962-792A7EBA166A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150D9-7F12-408B-A5AF-FDFA21D18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1ED0E-91B3-4563-8299-168542253BAA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B7A89-EBB9-48C4-A4E4-9962D49E0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F465E-1BD8-4391-80B1-0C13CD50F628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FA998-6748-40B4-B460-55B65353F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1DE64-3871-42BE-8505-237435F3DB77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BD41F-23F9-4EDD-8BCC-9E2895CB8E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7A000-4DCD-488A-845E-B10E49871A2A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D8416-7D8F-427A-928A-7FBD1C4839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7CE68-7E03-4610-8740-D31F8727705D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27C6D-8C03-4A0B-8AB7-249BCE1BA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435A5-2851-41A5-8B3C-39BE0D4CD98E}" type="datetime1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3C95B-9DFF-4080-AE93-8DA85CCAE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45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948376-59C1-4DDC-AC1A-D1159E79AB88}" type="datetimeFigureOut">
              <a:rPr lang="ru-RU"/>
              <a:pPr>
                <a:defRPr/>
              </a:pPr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B2B87C-2502-4AEF-969E-2AC0CA284F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smtClean="0"/>
              <a:t>Лекция 2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ru-RU" sz="6000" smtClean="0"/>
              <a:t>Системный подход в проектном практикуме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Понятие управление проектами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Управление проектами</a:t>
            </a:r>
            <a:r>
              <a:rPr lang="ru-RU" dirty="0" smtClean="0"/>
              <a:t> – профессиональная творческая деятельность по руководству людскими и материальными ресурсами путем применения современных методов, средств и искусства управления для успешного достижения заранее поставленных целей при определенных требованиях к срокам, бюджету и характеристикам ожидаемых результатов проектов, осуществляемых в рыночных условиях в социальных системах.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 </a:t>
            </a:r>
            <a:endParaRPr lang="ru-RU" i="1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Управление проектом – процесс применения знаний, навыков, методов, средств и технологий к проектной деятельности с целью достижения или превышения ожиданий участников проекта. </a:t>
            </a: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i="1" dirty="0" smtClean="0"/>
              <a:t>PMB</a:t>
            </a:r>
            <a:r>
              <a:rPr lang="ru-RU" i="1" dirty="0" smtClean="0"/>
              <a:t>о</a:t>
            </a:r>
            <a:r>
              <a:rPr lang="en-US" i="1" dirty="0" smtClean="0"/>
              <a:t>K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Концепции управления проектами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Концепция жизненного цикла</a:t>
            </a:r>
            <a:r>
              <a:rPr lang="ru-RU" dirty="0" smtClean="0"/>
              <a:t> проекта исходит из необходимости организации единого неразрывного процесса достижения цели проекта.</a:t>
            </a: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Концепция команды проекта</a:t>
            </a:r>
            <a:r>
              <a:rPr lang="ru-RU" dirty="0" smtClean="0"/>
              <a:t> предполагает построение единой организационной структуры, отвечающей за успех проекта на всех стадиях его реализации.</a:t>
            </a: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Концепция финансирования</a:t>
            </a:r>
            <a:r>
              <a:rPr lang="ru-RU" dirty="0" smtClean="0"/>
              <a:t> проекта призвана обеспечить соответствие финансовых затрат проекта объемам и качеству выполнения работ.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Структура проекта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07950" y="1101725"/>
          <a:ext cx="9036050" cy="5113338"/>
        </p:xfrm>
        <a:graphic>
          <a:graphicData uri="http://schemas.openxmlformats.org/presentationml/2006/ole">
            <p:oleObj spid="_x0000_s1026" name="Visio" r:id="rId3" imgW="10332361" imgH="4977587" progId="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Объекты управления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Программа </a:t>
            </a:r>
            <a:r>
              <a:rPr lang="ru-RU" dirty="0" smtClean="0"/>
              <a:t>– группа взаимосвязанных проектов и различных мероприятий, объединенных общей целью и условиями их выполнения;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Портфель проектов</a:t>
            </a:r>
            <a:r>
              <a:rPr lang="ru-RU" dirty="0" smtClean="0"/>
              <a:t> – совокупность проектов, находящихся в компетенции одного центра ответственности;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Проект</a:t>
            </a:r>
            <a:r>
              <a:rPr lang="ru-RU" dirty="0" smtClean="0"/>
              <a:t> – комплекс взаимосвязанных мероприятий, предназначенный для достижения  поставленных целей с учетом предварительно заданных ограничений;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Стадии жизненного цикла проекта</a:t>
            </a:r>
            <a:r>
              <a:rPr lang="ru-RU" dirty="0" smtClean="0"/>
              <a:t> – набор логически взаимосвязанных работ проекта, в процессе завершения которых достигается один из основных результатов проекта.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Субъекты управления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Управленческий аппарат заказчика проекта</a:t>
            </a:r>
            <a:r>
              <a:rPr lang="ru-RU" dirty="0" smtClean="0"/>
              <a:t> (инвестор, заказчик и др.);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управленческий аппарат исполнителя проекта</a:t>
            </a:r>
            <a:r>
              <a:rPr lang="ru-RU" dirty="0" smtClean="0"/>
              <a:t> (генеральный подрядчик, системный интегратор, подрядчик, субподрядчик, поставщик и др.);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команды проектов</a:t>
            </a:r>
            <a:r>
              <a:rPr lang="ru-RU" dirty="0" smtClean="0"/>
              <a:t> – специализированные рабочие структуры, создаваемые на время выполнения проектов и включающие управленческий и технический персонал, выделяемый заказчиком и исполнителями для выполнения проектов.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C57D4F6-CEAC-4B13-A97D-AAA109EB86BD}" type="slidenum">
              <a:rPr lang="ru-RU"/>
              <a:pPr algn="ctr">
                <a:defRPr/>
              </a:pPr>
              <a:t>7</a:t>
            </a:fld>
            <a:endParaRPr lang="ru-RU"/>
          </a:p>
        </p:txBody>
      </p:sp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r>
              <a:rPr lang="ru-RU" smtClean="0"/>
              <a:t>Проектные роли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smtClean="0"/>
              <a:t>Специалист (исполнитель)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mtClean="0"/>
              <a:t>Руководитель проекта (менеджер проекта)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mtClean="0"/>
              <a:t>Руководитель функционального подразделения (владелец ресурсов)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mtClean="0"/>
              <a:t>Спонсор проекта (топ-менеджер компании)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9A3ABE63-F325-4340-AB35-B676BF4C15ED}" type="slidenum">
              <a:rPr lang="ru-RU"/>
              <a:pPr algn="ctr">
                <a:defRPr/>
              </a:pPr>
              <a:t>8</a:t>
            </a:fld>
            <a:endParaRPr lang="ru-RU"/>
          </a:p>
        </p:txBody>
      </p:sp>
      <p:sp>
        <p:nvSpPr>
          <p:cNvPr id="2846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000"/>
              <a:t>Информационные потоки при управлении проектами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ph idx="1"/>
          </p:nvPr>
        </p:nvGraphicFramePr>
        <p:xfrm>
          <a:off x="684213" y="1200150"/>
          <a:ext cx="7632700" cy="5656263"/>
        </p:xfrm>
        <a:graphic>
          <a:graphicData uri="http://schemas.openxmlformats.org/presentationml/2006/ole">
            <p:oleObj spid="_x0000_s2050" name="Visio" r:id="rId3" imgW="6712772" imgH="497542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60CCDAE-431F-46BE-A0D4-903E60B9833F}" type="slidenum">
              <a:rPr lang="ru-RU"/>
              <a:pPr algn="ctr">
                <a:defRPr/>
              </a:pPr>
              <a:t>9</a:t>
            </a:fld>
            <a:endParaRPr lang="ru-RU"/>
          </a:p>
        </p:txBody>
      </p:sp>
      <p:sp>
        <p:nvSpPr>
          <p:cNvPr id="291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000"/>
              <a:t>Информационные потоки при управлении проектами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ph idx="1"/>
          </p:nvPr>
        </p:nvGraphicFramePr>
        <p:xfrm>
          <a:off x="684213" y="1200150"/>
          <a:ext cx="7632700" cy="5656263"/>
        </p:xfrm>
        <a:graphic>
          <a:graphicData uri="http://schemas.openxmlformats.org/presentationml/2006/ole">
            <p:oleObj spid="_x0000_s3074" name="Visio" r:id="rId3" imgW="6712772" imgH="497542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5799046F-0978-4CBD-B6EF-A97777AF80A0}" type="slidenum">
              <a:rPr lang="ru-RU"/>
              <a:pPr algn="ctr">
                <a:defRPr/>
              </a:pPr>
              <a:t>10</a:t>
            </a:fld>
            <a:endParaRPr lang="ru-RU"/>
          </a:p>
        </p:txBody>
      </p:sp>
      <p:sp>
        <p:nvSpPr>
          <p:cNvPr id="285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15888"/>
            <a:ext cx="8229600" cy="77787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000"/>
              <a:t>Информационные потоки при управлении проектами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ph idx="1"/>
          </p:nvPr>
        </p:nvGraphicFramePr>
        <p:xfrm>
          <a:off x="684213" y="1200150"/>
          <a:ext cx="7632700" cy="5656263"/>
        </p:xfrm>
        <a:graphic>
          <a:graphicData uri="http://schemas.openxmlformats.org/presentationml/2006/ole">
            <p:oleObj spid="_x0000_s4098" name="Visio" r:id="rId3" imgW="6712772" imgH="497542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34120B97-E134-4A5A-A9F7-D49ED71468B7}" type="slidenum">
              <a:rPr lang="ru-RU"/>
              <a:pPr algn="ctr">
                <a:defRPr/>
              </a:pPr>
              <a:t>11</a:t>
            </a:fld>
            <a:endParaRPr lang="ru-RU"/>
          </a:p>
        </p:txBody>
      </p:sp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57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3600" smtClean="0"/>
              <a:t>Области знаний в проектном учете и отчетности</a:t>
            </a:r>
          </a:p>
        </p:txBody>
      </p:sp>
      <p:graphicFrame>
        <p:nvGraphicFramePr>
          <p:cNvPr id="287747" name="Group 3"/>
          <p:cNvGraphicFramePr>
            <a:graphicFrameLocks noGrp="1"/>
          </p:cNvGraphicFramePr>
          <p:nvPr>
            <p:ph idx="1"/>
          </p:nvPr>
        </p:nvGraphicFramePr>
        <p:xfrm>
          <a:off x="323850" y="1196975"/>
          <a:ext cx="8640763" cy="5707063"/>
        </p:xfrm>
        <a:graphic>
          <a:graphicData uri="http://schemas.openxmlformats.org/drawingml/2006/table">
            <a:tbl>
              <a:tblPr/>
              <a:tblGrid>
                <a:gridCol w="1655763"/>
                <a:gridCol w="6985000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Роль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Область знаний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Спонсор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 какую кнопку нажать для получения отчета?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Менеджер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проекта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разработать смету трудозатрат проекта?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Из чего складывается и в какой форме описывается бюджет проекта?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переводить трудозатраты в финансы и наоборот?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управлять стоимостью проекта?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Что делать в случае возникновения конфликта ресурсов?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проводить изменения бюджета проекта?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рассчитать прибыль проекта и премии сотрудников?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7991B8BA-6EF5-4041-B68E-3D79CF01F404}" type="slidenum">
              <a:rPr lang="ru-RU"/>
              <a:pPr algn="ctr">
                <a:defRPr/>
              </a:pPr>
              <a:t>12</a:t>
            </a:fld>
            <a:endParaRPr lang="ru-RU"/>
          </a:p>
        </p:txBody>
      </p:sp>
      <p:graphicFrame>
        <p:nvGraphicFramePr>
          <p:cNvPr id="292894" name="Group 30"/>
          <p:cNvGraphicFramePr>
            <a:graphicFrameLocks noGrp="1"/>
          </p:cNvGraphicFramePr>
          <p:nvPr>
            <p:ph idx="1"/>
          </p:nvPr>
        </p:nvGraphicFramePr>
        <p:xfrm>
          <a:off x="250825" y="260350"/>
          <a:ext cx="8640763" cy="6500813"/>
        </p:xfrm>
        <a:graphic>
          <a:graphicData uri="http://schemas.openxmlformats.org/drawingml/2006/table">
            <a:tbl>
              <a:tblPr/>
              <a:tblGrid>
                <a:gridCol w="1655763"/>
                <a:gridCol w="6985000"/>
              </a:tblGrid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Роль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Область знаний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3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Руководи-тель подразде-ления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классифицировать работы, выполняемые сотрудниками подразделения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Какой портфель проектов является оптимальным для подразделения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планировать и контролировать трудовые и финансовые ресурсы портфеля проектов подразделения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выровнять мотивацию к выгодным и невыгодным проектам и обеспечить лояльность сотрудников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 какой форме фиксируется «продажа» сотрудника в проект и доход от «продажи»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отозвать сотрудника из проекта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распределить накладные расходы между проектами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8FED088-AA06-4BA9-9D66-3814D5ED06AD}" type="slidenum">
              <a:rPr lang="ru-RU"/>
              <a:pPr algn="ctr">
                <a:defRPr/>
              </a:pPr>
              <a:t>13</a:t>
            </a:fld>
            <a:endParaRPr lang="ru-RU"/>
          </a:p>
        </p:txBody>
      </p:sp>
      <p:graphicFrame>
        <p:nvGraphicFramePr>
          <p:cNvPr id="288787" name="Group 19"/>
          <p:cNvGraphicFramePr>
            <a:graphicFrameLocks noGrp="1"/>
          </p:cNvGraphicFramePr>
          <p:nvPr>
            <p:ph idx="1"/>
          </p:nvPr>
        </p:nvGraphicFramePr>
        <p:xfrm>
          <a:off x="179388" y="188913"/>
          <a:ext cx="8640762" cy="6480175"/>
        </p:xfrm>
        <a:graphic>
          <a:graphicData uri="http://schemas.openxmlformats.org/drawingml/2006/table">
            <a:tbl>
              <a:tblPr/>
              <a:tblGrid>
                <a:gridCol w="2160587"/>
                <a:gridCol w="6480175"/>
              </a:tblGrid>
              <a:tr h="588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Роль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Область знаний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91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Исполнитель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От кого и в какой форме получать задания?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Что делать, если задания накладываются по срокам?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выстроить приоритеты выполнения заданий?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 какой форме отчитываться о выполнении заданий и кому направлять отчеты?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Что считать проблемой и кому сообщать об их возникновении?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Перед кем и в какой форме ставить вопрос о необходимости пересмотра объема и/или сроков выполнения работ?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рассчитать свой бонус от участия в проекте?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3E86FDCE-FB1A-46EC-A9EA-3FB68C342B29}" type="slidenum">
              <a:rPr lang="ru-RU"/>
              <a:pPr algn="ctr">
                <a:defRPr/>
              </a:pPr>
              <a:t>14</a:t>
            </a:fld>
            <a:endParaRPr lang="ru-RU"/>
          </a:p>
        </p:txBody>
      </p:sp>
      <p:graphicFrame>
        <p:nvGraphicFramePr>
          <p:cNvPr id="289795" name="Group 3"/>
          <p:cNvGraphicFramePr>
            <a:graphicFrameLocks noGrp="1"/>
          </p:cNvGraphicFramePr>
          <p:nvPr>
            <p:ph idx="1"/>
          </p:nvPr>
        </p:nvGraphicFramePr>
        <p:xfrm>
          <a:off x="395288" y="1412875"/>
          <a:ext cx="8208962" cy="4194175"/>
        </p:xfrm>
        <a:graphic>
          <a:graphicData uri="http://schemas.openxmlformats.org/drawingml/2006/table">
            <a:tbl>
              <a:tblPr/>
              <a:tblGrid>
                <a:gridCol w="1839912"/>
                <a:gridCol w="6369050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Роль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Область знаний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Проектный офис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открыть/закрыть проект?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сформировать плановый фонд рабочего времени?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фиксировать в учетной системе проектные затраты?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Какова процедура начисления премии по проектам?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и какие отчеты формировать по проектам?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593FAF59-5432-4F74-AC41-F0531B571EF1}" type="slidenum">
              <a:rPr lang="ru-RU"/>
              <a:pPr algn="ctr">
                <a:defRPr/>
              </a:pPr>
              <a:t>15</a:t>
            </a:fld>
            <a:endParaRPr lang="ru-RU"/>
          </a:p>
        </p:txBody>
      </p:sp>
      <p:sp>
        <p:nvSpPr>
          <p:cNvPr id="5124" name="AutoShape 2"/>
          <p:cNvSpPr>
            <a:spLocks noChangeArrowheads="1"/>
          </p:cNvSpPr>
          <p:nvPr/>
        </p:nvSpPr>
        <p:spPr bwMode="auto">
          <a:xfrm rot="21586119" flipH="1">
            <a:off x="5292725" y="-1588"/>
            <a:ext cx="3381375" cy="3644901"/>
          </a:xfrm>
          <a:custGeom>
            <a:avLst/>
            <a:gdLst>
              <a:gd name="T0" fmla="*/ 2367902 w 21600"/>
              <a:gd name="T1" fmla="*/ 0 h 21600"/>
              <a:gd name="T2" fmla="*/ 2367902 w 21600"/>
              <a:gd name="T3" fmla="*/ 2051607 h 21600"/>
              <a:gd name="T4" fmla="*/ 506737 w 21600"/>
              <a:gd name="T5" fmla="*/ 3644901 h 21600"/>
              <a:gd name="T6" fmla="*/ 3381375 w 21600"/>
              <a:gd name="T7" fmla="*/ 1025803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539750" y="188913"/>
          <a:ext cx="8243888" cy="6307137"/>
        </p:xfrm>
        <a:graphic>
          <a:graphicData uri="http://schemas.openxmlformats.org/presentationml/2006/ole">
            <p:oleObj spid="_x0000_s5122" name="Visio" r:id="rId3" imgW="9754676" imgH="7184791" progId="">
              <p:embed/>
            </p:oleObj>
          </a:graphicData>
        </a:graphic>
      </p:graphicFrame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6" name="AutoShape 5"/>
          <p:cNvSpPr>
            <a:spLocks noChangeArrowheads="1"/>
          </p:cNvSpPr>
          <p:nvPr/>
        </p:nvSpPr>
        <p:spPr bwMode="auto">
          <a:xfrm rot="16193059" flipH="1">
            <a:off x="105569" y="407194"/>
            <a:ext cx="3381375" cy="3233737"/>
          </a:xfrm>
          <a:custGeom>
            <a:avLst/>
            <a:gdLst>
              <a:gd name="T0" fmla="*/ 2367902 w 21600"/>
              <a:gd name="T1" fmla="*/ 0 h 21600"/>
              <a:gd name="T2" fmla="*/ 2367902 w 21600"/>
              <a:gd name="T3" fmla="*/ 1820175 h 21600"/>
              <a:gd name="T4" fmla="*/ 506737 w 21600"/>
              <a:gd name="T5" fmla="*/ 3233737 h 21600"/>
              <a:gd name="T6" fmla="*/ 3381375 w 21600"/>
              <a:gd name="T7" fmla="*/ 91008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040578F-14BC-40A7-A373-7B0C7BAB172D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6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4000" smtClean="0"/>
              <a:t>Процессы управления проектами</a:t>
            </a:r>
          </a:p>
        </p:txBody>
      </p:sp>
      <p:sp>
        <p:nvSpPr>
          <p:cNvPr id="615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052513"/>
            <a:ext cx="8229600" cy="1397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b="1" i="1" smtClean="0"/>
              <a:t>Процесс</a:t>
            </a:r>
            <a:r>
              <a:rPr lang="ru-RU" sz="2800" smtClean="0"/>
              <a:t> – совокупность действий (процедур), связанных с реализацией функций управления и приносящих результат. </a:t>
            </a:r>
          </a:p>
        </p:txBody>
      </p:sp>
      <p:graphicFrame>
        <p:nvGraphicFramePr>
          <p:cNvPr id="6146" name="Organization Chart 2"/>
          <p:cNvGraphicFramePr>
            <a:graphicFrameLocks/>
          </p:cNvGraphicFramePr>
          <p:nvPr>
            <p:ph sz="half" idx="2"/>
          </p:nvPr>
        </p:nvGraphicFramePr>
        <p:xfrm>
          <a:off x="431800" y="2636838"/>
          <a:ext cx="8208963" cy="3887787"/>
        </p:xfrm>
        <a:graphic>
          <a:graphicData uri="http://schemas.openxmlformats.org/drawingml/2006/compatibility">
            <com:legacyDrawing xmlns:com="http://schemas.openxmlformats.org/drawingml/2006/compatibility" spid="_x0000_s614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0A7DC52A-6E6F-4D32-8FA8-74490A9B0D8E}" type="slidenum">
              <a:rPr lang="ru-RU"/>
              <a:pPr algn="ctr">
                <a:defRPr/>
              </a:pPr>
              <a:t>17</a:t>
            </a:fld>
            <a:endParaRPr lang="ru-RU"/>
          </a:p>
        </p:txBody>
      </p:sp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Области знаний </a:t>
            </a:r>
            <a:r>
              <a:rPr lang="en-US" smtClean="0"/>
              <a:t>PM</a:t>
            </a:r>
            <a:endParaRPr lang="ru-RU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mtClean="0"/>
              <a:t>Управление содержанием</a:t>
            </a:r>
          </a:p>
          <a:p>
            <a:pPr>
              <a:lnSpc>
                <a:spcPct val="90000"/>
              </a:lnSpc>
            </a:pPr>
            <a:r>
              <a:rPr lang="ru-RU" smtClean="0"/>
              <a:t>Управление временем</a:t>
            </a:r>
          </a:p>
          <a:p>
            <a:pPr>
              <a:lnSpc>
                <a:spcPct val="90000"/>
              </a:lnSpc>
            </a:pPr>
            <a:r>
              <a:rPr lang="ru-RU" smtClean="0"/>
              <a:t>Управление стоимостью</a:t>
            </a:r>
          </a:p>
          <a:p>
            <a:pPr>
              <a:lnSpc>
                <a:spcPct val="90000"/>
              </a:lnSpc>
            </a:pPr>
            <a:r>
              <a:rPr lang="ru-RU" smtClean="0"/>
              <a:t>Управление качеством</a:t>
            </a:r>
          </a:p>
          <a:p>
            <a:pPr>
              <a:lnSpc>
                <a:spcPct val="90000"/>
              </a:lnSpc>
            </a:pPr>
            <a:r>
              <a:rPr lang="ru-RU" smtClean="0"/>
              <a:t>Управление персоналом</a:t>
            </a:r>
          </a:p>
          <a:p>
            <a:pPr>
              <a:lnSpc>
                <a:spcPct val="90000"/>
              </a:lnSpc>
            </a:pPr>
            <a:r>
              <a:rPr lang="ru-RU" smtClean="0"/>
              <a:t>Управление коммуникациями</a:t>
            </a:r>
          </a:p>
          <a:p>
            <a:pPr>
              <a:lnSpc>
                <a:spcPct val="90000"/>
              </a:lnSpc>
            </a:pPr>
            <a:r>
              <a:rPr lang="ru-RU" smtClean="0"/>
              <a:t>Управление проектными отклонениями</a:t>
            </a:r>
          </a:p>
          <a:p>
            <a:pPr>
              <a:lnSpc>
                <a:spcPct val="90000"/>
              </a:lnSpc>
            </a:pPr>
            <a:r>
              <a:rPr lang="ru-RU" smtClean="0"/>
              <a:t>Управление контрактами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D9547200-C8BF-48A3-9943-BF11658D1957}" type="slidenum">
              <a:rPr lang="ru-RU"/>
              <a:pPr algn="ctr">
                <a:defRPr/>
              </a:pPr>
              <a:t>18</a:t>
            </a:fld>
            <a:endParaRPr lang="ru-RU"/>
          </a:p>
        </p:txBody>
      </p:sp>
      <p:sp>
        <p:nvSpPr>
          <p:cNvPr id="717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Пирамида проекта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ph idx="1"/>
          </p:nvPr>
        </p:nvGraphicFramePr>
        <p:xfrm>
          <a:off x="250825" y="1285875"/>
          <a:ext cx="8675688" cy="4854575"/>
        </p:xfrm>
        <a:graphic>
          <a:graphicData uri="http://schemas.openxmlformats.org/presentationml/2006/ole">
            <p:oleObj spid="_x0000_s7170" name="Visio" r:id="rId3" imgW="7310180" imgH="4091093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6108A96B-FB38-4912-A8D9-E41D9BF418F9}" type="slidenum">
              <a:rPr lang="ru-RU"/>
              <a:pPr algn="ctr">
                <a:defRPr/>
              </a:pPr>
              <a:t>19</a:t>
            </a:fld>
            <a:endParaRPr lang="ru-RU"/>
          </a:p>
        </p:txBody>
      </p:sp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Жизненный цикл проекта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1133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 smtClean="0"/>
              <a:t>Жизненный цикл проекта</a:t>
            </a:r>
            <a:r>
              <a:rPr lang="ru-RU" smtClean="0"/>
              <a:t> – это промежуток времени между появлением обоснованной концепции проекта и моментом административного завершения проекта. </a:t>
            </a:r>
          </a:p>
          <a:p>
            <a:r>
              <a:rPr lang="ru-RU" b="1" smtClean="0">
                <a:solidFill>
                  <a:schemeClr val="accent2"/>
                </a:solidFill>
              </a:rPr>
              <a:t>Инициация</a:t>
            </a:r>
            <a:r>
              <a:rPr lang="ru-RU" smtClean="0"/>
              <a:t> (формулирование проекта)</a:t>
            </a:r>
          </a:p>
          <a:p>
            <a:r>
              <a:rPr lang="ru-RU" b="1" smtClean="0">
                <a:solidFill>
                  <a:schemeClr val="accent2"/>
                </a:solidFill>
              </a:rPr>
              <a:t>Планирование</a:t>
            </a:r>
          </a:p>
          <a:p>
            <a:r>
              <a:rPr lang="ru-RU" b="1" smtClean="0">
                <a:solidFill>
                  <a:schemeClr val="accent2"/>
                </a:solidFill>
              </a:rPr>
              <a:t>Осуществление</a:t>
            </a:r>
            <a:r>
              <a:rPr lang="ru-RU" smtClean="0"/>
              <a:t> (реализация, выполнение)</a:t>
            </a:r>
          </a:p>
          <a:p>
            <a:r>
              <a:rPr lang="ru-RU" b="1" smtClean="0">
                <a:solidFill>
                  <a:schemeClr val="accent2"/>
                </a:solidFill>
              </a:rPr>
              <a:t>Завершение </a:t>
            </a:r>
            <a:r>
              <a:rPr lang="ru-RU" smtClean="0"/>
              <a:t>(закрытие)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56CCDBBC-1C5C-423D-833D-59F40961B73C}" type="slidenum">
              <a:rPr lang="ru-RU"/>
              <a:pPr algn="ctr">
                <a:defRPr/>
              </a:pPr>
              <a:t>20</a:t>
            </a:fld>
            <a:endParaRPr lang="ru-RU"/>
          </a:p>
        </p:txBody>
      </p:sp>
      <p:sp>
        <p:nvSpPr>
          <p:cNvPr id="220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4000"/>
              <a:t>Группы процессов жизненного цикла проекта </a:t>
            </a:r>
          </a:p>
        </p:txBody>
      </p:sp>
      <p:graphicFrame>
        <p:nvGraphicFramePr>
          <p:cNvPr id="220194" name="Group 3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24413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Стадии жизненного цикла проекта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Группы процессов управления проектом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Инициация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инициации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Планирование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планирования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Осуществление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исполнения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анализа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управления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Завершение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завершения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B8C9B1D-CB55-48EF-B6BC-F766AA38BE52}" type="slidenum">
              <a:rPr lang="ru-RU"/>
              <a:pPr algn="ctr">
                <a:defRPr/>
              </a:pPr>
              <a:t>21</a:t>
            </a:fld>
            <a:endParaRPr lang="ru-RU"/>
          </a:p>
        </p:txBody>
      </p:sp>
      <p:sp>
        <p:nvSpPr>
          <p:cNvPr id="2222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260350"/>
            <a:ext cx="8507413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/>
              <a:t>Активность процессов жизненного цикла проекта</a:t>
            </a:r>
          </a:p>
        </p:txBody>
      </p:sp>
      <p:pic>
        <p:nvPicPr>
          <p:cNvPr id="4301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96EB6D8-5B53-4074-925C-7C05257BCDB3}" type="slidenum">
              <a:rPr lang="ru-RU"/>
              <a:pPr algn="ctr">
                <a:defRPr/>
              </a:pPr>
              <a:t>22</a:t>
            </a:fld>
            <a:endParaRPr lang="ru-RU"/>
          </a:p>
        </p:txBody>
      </p:sp>
      <p:sp>
        <p:nvSpPr>
          <p:cNvPr id="282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200"/>
              <a:t>Типовые уровни затрат и обеспечения проекта персоналом на</a:t>
            </a:r>
            <a:br>
              <a:rPr lang="ru-RU" sz="3200"/>
            </a:br>
            <a:r>
              <a:rPr lang="ru-RU" sz="3200"/>
              <a:t>протяжении жизненного цикла проекта</a:t>
            </a:r>
          </a:p>
        </p:txBody>
      </p:sp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557338"/>
            <a:ext cx="84963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6ED4EBA7-B0F1-411E-859A-70D67649FC0E}" type="slidenum">
              <a:rPr lang="ru-RU"/>
              <a:pPr algn="ctr">
                <a:defRPr/>
              </a:pPr>
              <a:t>23</a:t>
            </a:fld>
            <a:endParaRPr lang="ru-RU"/>
          </a:p>
        </p:txBody>
      </p:sp>
      <p:sp>
        <p:nvSpPr>
          <p:cNvPr id="4505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5059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2138"/>
            <a:ext cx="9144000" cy="626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33BAAA2B-A70D-43F6-AC69-63D7141C7AFE}" type="slidenum">
              <a:rPr lang="ru-RU"/>
              <a:pPr algn="ctr">
                <a:defRPr/>
              </a:pPr>
              <a:t>24</a:t>
            </a:fld>
            <a:endParaRPr lang="ru-RU"/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0" y="-461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197" name="Rectangle 8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706438"/>
          </a:xfrm>
        </p:spPr>
        <p:txBody>
          <a:bodyPr/>
          <a:lstStyle/>
          <a:p>
            <a:r>
              <a:rPr lang="ru-RU" sz="4000" smtClean="0"/>
              <a:t>Жизненный цикл проекта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ph idx="1"/>
          </p:nvPr>
        </p:nvGraphicFramePr>
        <p:xfrm>
          <a:off x="460375" y="692150"/>
          <a:ext cx="8078788" cy="5989638"/>
        </p:xfrm>
        <a:graphic>
          <a:graphicData uri="http://schemas.openxmlformats.org/presentationml/2006/ole">
            <p:oleObj spid="_x0000_s8194" name="Visio" r:id="rId3" imgW="10036168" imgH="743982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CC0E7BAE-5971-4ECB-A514-6A2104F50E16}" type="slidenum">
              <a:rPr lang="ru-RU"/>
              <a:pPr algn="ctr">
                <a:defRPr/>
              </a:pPr>
              <a:t>25</a:t>
            </a:fld>
            <a:endParaRPr lang="ru-RU"/>
          </a:p>
        </p:txBody>
      </p:sp>
      <p:sp>
        <p:nvSpPr>
          <p:cNvPr id="922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Прединвестиционная стадия</a:t>
            </a:r>
          </a:p>
        </p:txBody>
      </p:sp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0" y="1924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252413" y="1484313"/>
          <a:ext cx="8637587" cy="4608512"/>
        </p:xfrm>
        <a:graphic>
          <a:graphicData uri="http://schemas.openxmlformats.org/presentationml/2006/ole">
            <p:oleObj spid="_x0000_s9218" name="Visio" r:id="rId3" imgW="6471800" imgH="307274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4E8EBBE7-7FA8-4A2A-B2D9-31842FC8C0CA}" type="slidenum">
              <a:rPr lang="ru-RU"/>
              <a:pPr algn="ctr">
                <a:defRPr/>
              </a:pPr>
              <a:t>26</a:t>
            </a:fld>
            <a:endParaRPr lang="ru-RU"/>
          </a:p>
        </p:txBody>
      </p:sp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Содержание бизнес-идеи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37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mtClean="0"/>
              <a:t>альтернативные технические и технологические решения;</a:t>
            </a:r>
          </a:p>
          <a:p>
            <a:pPr>
              <a:lnSpc>
                <a:spcPct val="90000"/>
              </a:lnSpc>
            </a:pPr>
            <a:r>
              <a:rPr lang="ru-RU" smtClean="0"/>
              <a:t>ожидаемый спрос на продукцию;</a:t>
            </a:r>
          </a:p>
          <a:p>
            <a:pPr>
              <a:lnSpc>
                <a:spcPct val="90000"/>
              </a:lnSpc>
            </a:pPr>
            <a:r>
              <a:rPr lang="ru-RU" smtClean="0"/>
              <a:t>сроки реализации и сложность проекта;</a:t>
            </a:r>
          </a:p>
          <a:p>
            <a:pPr>
              <a:lnSpc>
                <a:spcPct val="90000"/>
              </a:lnSpc>
            </a:pPr>
            <a:r>
              <a:rPr lang="ru-RU" smtClean="0"/>
              <a:t>правовое обеспечение проекта;</a:t>
            </a:r>
          </a:p>
          <a:p>
            <a:pPr>
              <a:lnSpc>
                <a:spcPct val="90000"/>
              </a:lnSpc>
            </a:pPr>
            <a:r>
              <a:rPr lang="ru-RU" smtClean="0"/>
              <a:t>конкурентоспособность продукции проекта;</a:t>
            </a:r>
          </a:p>
          <a:p>
            <a:pPr>
              <a:lnSpc>
                <a:spcPct val="90000"/>
              </a:lnSpc>
            </a:pPr>
            <a:r>
              <a:rPr lang="ru-RU" smtClean="0"/>
              <a:t>инвестиционный климат;</a:t>
            </a:r>
          </a:p>
          <a:p>
            <a:pPr>
              <a:lnSpc>
                <a:spcPct val="90000"/>
              </a:lnSpc>
            </a:pPr>
            <a:r>
              <a:rPr lang="ru-RU" smtClean="0"/>
              <a:t>оценка экономической эффективности.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74F49B4D-75B7-49A9-92CA-8C0325935BA7}" type="slidenum">
              <a:rPr lang="ru-RU"/>
              <a:pPr algn="ctr">
                <a:defRPr/>
              </a:pPr>
              <a:t>27</a:t>
            </a:fld>
            <a:endParaRPr lang="ru-RU"/>
          </a:p>
        </p:txBody>
      </p:sp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115888"/>
            <a:ext cx="8229600" cy="796925"/>
          </a:xfrm>
        </p:spPr>
        <p:txBody>
          <a:bodyPr/>
          <a:lstStyle/>
          <a:p>
            <a:r>
              <a:rPr lang="ru-RU" smtClean="0"/>
              <a:t>Стадия инициации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r>
              <a:rPr lang="ru-RU" b="1" i="1" smtClean="0"/>
              <a:t>Инициация проекта</a:t>
            </a:r>
            <a:r>
              <a:rPr lang="ru-RU" smtClean="0"/>
              <a:t> – это убеждение руководства организации (или инвесторов) в необходимости выполнения проекта.</a:t>
            </a:r>
          </a:p>
          <a:p>
            <a:r>
              <a:rPr lang="ru-RU" b="1" i="1" smtClean="0"/>
              <a:t>Цели продукта</a:t>
            </a:r>
            <a:r>
              <a:rPr lang="ru-RU" b="1" smtClean="0"/>
              <a:t> </a:t>
            </a:r>
            <a:r>
              <a:rPr lang="ru-RU" smtClean="0"/>
              <a:t>– это свойства, которыми должна обладать продукция проекта, являющаяся основным материальным результатом. </a:t>
            </a:r>
            <a:endParaRPr lang="ru-RU" b="1" smtClean="0"/>
          </a:p>
          <a:p>
            <a:r>
              <a:rPr lang="ru-RU" b="1" i="1" smtClean="0"/>
              <a:t>Цели проекта</a:t>
            </a:r>
            <a:r>
              <a:rPr lang="ru-RU" smtClean="0"/>
              <a:t> – это явные и неявные цели его основных участников.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B3ADB890-EDE3-4B34-9AC7-D80948578E25}" type="slidenum">
              <a:rPr lang="ru-RU"/>
              <a:pPr algn="ctr">
                <a:defRPr/>
              </a:pPr>
              <a:t>28</a:t>
            </a:fld>
            <a:endParaRPr lang="ru-RU"/>
          </a:p>
        </p:txBody>
      </p:sp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Процессы инициации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r>
              <a:rPr lang="ru-RU" sz="2800" smtClean="0"/>
              <a:t>Разработка концепции проекта</a:t>
            </a:r>
          </a:p>
          <a:p>
            <a:pPr lvl="1"/>
            <a:r>
              <a:rPr lang="ru-RU" sz="2400" smtClean="0"/>
              <a:t>анализ проблемы и потребности в проекте</a:t>
            </a:r>
          </a:p>
          <a:p>
            <a:pPr lvl="1"/>
            <a:r>
              <a:rPr lang="ru-RU" sz="2400" smtClean="0"/>
              <a:t>сбор исходных данных</a:t>
            </a:r>
          </a:p>
          <a:p>
            <a:pPr lvl="1"/>
            <a:r>
              <a:rPr lang="ru-RU" sz="2400" smtClean="0"/>
              <a:t>определение целей и задач проекта</a:t>
            </a:r>
          </a:p>
          <a:p>
            <a:pPr lvl="1"/>
            <a:r>
              <a:rPr lang="ru-RU" sz="2400" smtClean="0"/>
              <a:t>рассмотрение альтернатив</a:t>
            </a:r>
          </a:p>
          <a:p>
            <a:r>
              <a:rPr lang="ru-RU" sz="2800" smtClean="0"/>
              <a:t>Утверждение концепции проекта</a:t>
            </a:r>
          </a:p>
          <a:p>
            <a:r>
              <a:rPr lang="ru-RU" sz="2800" smtClean="0"/>
              <a:t>Открытие проекта</a:t>
            </a:r>
          </a:p>
          <a:p>
            <a:pPr lvl="1"/>
            <a:r>
              <a:rPr lang="ru-RU" sz="2400" smtClean="0"/>
              <a:t>принятие решения о начале проекта </a:t>
            </a:r>
          </a:p>
          <a:p>
            <a:pPr lvl="1"/>
            <a:r>
              <a:rPr lang="ru-RU" sz="2400" smtClean="0"/>
              <a:t>определение и назначение управляющего проектом</a:t>
            </a:r>
          </a:p>
          <a:p>
            <a:pPr lvl="1"/>
            <a:r>
              <a:rPr lang="ru-RU" sz="2400" smtClean="0"/>
              <a:t>принятие решения об обеспечении ресурсами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3B698690-DCC8-4BC0-8C29-F6638DEA38A0}" type="slidenum">
              <a:rPr lang="ru-RU"/>
              <a:pPr algn="ctr">
                <a:defRPr/>
              </a:pPr>
              <a:t>29</a:t>
            </a:fld>
            <a:endParaRPr lang="ru-RU"/>
          </a:p>
        </p:txBody>
      </p:sp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4000" smtClean="0"/>
              <a:t>Паспорт проекта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435975" cy="539908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i="1" smtClean="0"/>
              <a:t>Паспорт проекта</a:t>
            </a:r>
            <a:r>
              <a:rPr lang="ru-RU" sz="2800" smtClean="0"/>
              <a:t> – результат стадии инициации, основной документ, который содержит следующие сведения: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обоснование инициации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описание конечного продукта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определенные и утвержденные цели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критерии успеха проекта; 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класс проекта (тип, масштаб, сложность);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оценка продолжительности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участники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команда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процедуры сотрудничества между участниками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предварительный укрупненный план проекта.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E45A9EF8-23E2-4FE8-B5E5-80121CADC434}" type="slidenum">
              <a:rPr lang="ru-RU"/>
              <a:pPr algn="ctr">
                <a:defRPr/>
              </a:pPr>
              <a:t>30</a:t>
            </a:fld>
            <a:endParaRPr lang="ru-RU"/>
          </a:p>
        </p:txBody>
      </p:sp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smtClean="0"/>
              <a:t>Стадия планирования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r>
              <a:rPr lang="ru-RU" smtClean="0"/>
              <a:t>План – это основной документ, обеспечивающий взаимодействие всех участников проекта и ориентацию их на достижение конечной цели. </a:t>
            </a:r>
          </a:p>
          <a:p>
            <a:r>
              <a:rPr lang="ru-RU" smtClean="0"/>
              <a:t>Виды планов:</a:t>
            </a:r>
          </a:p>
          <a:p>
            <a:pPr lvl="1"/>
            <a:r>
              <a:rPr lang="ru-RU" smtClean="0"/>
              <a:t>концептуальный;</a:t>
            </a:r>
          </a:p>
          <a:p>
            <a:pPr lvl="1"/>
            <a:r>
              <a:rPr lang="ru-RU" smtClean="0"/>
              <a:t>стратегический;</a:t>
            </a:r>
          </a:p>
          <a:p>
            <a:pPr lvl="1"/>
            <a:r>
              <a:rPr lang="ru-RU" smtClean="0"/>
              <a:t>текущий;</a:t>
            </a:r>
          </a:p>
          <a:p>
            <a:pPr lvl="1"/>
            <a:r>
              <a:rPr lang="ru-RU" smtClean="0"/>
              <a:t>оперативный.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A7287287-E5B7-46DE-94FE-1A56680AC06D}" type="slidenum">
              <a:rPr lang="ru-RU"/>
              <a:pPr algn="ctr">
                <a:defRPr/>
              </a:pPr>
              <a:t>31</a:t>
            </a:fld>
            <a:endParaRPr lang="ru-RU"/>
          </a:p>
        </p:txBody>
      </p:sp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0"/>
            <a:ext cx="8507412" cy="796925"/>
          </a:xfrm>
        </p:spPr>
        <p:txBody>
          <a:bodyPr/>
          <a:lstStyle/>
          <a:p>
            <a:r>
              <a:rPr lang="ru-RU" sz="4000" smtClean="0"/>
              <a:t>Основные процессы планирования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08050"/>
            <a:ext cx="8785225" cy="5689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Планирование целей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Декомпозиция целей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Определение состава работ проекта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Определение взаимосвязей работ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Оценка длительностей или объемов работ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Определение ресурсов проекта и их характеристик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Назначение ресурсов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Оценка стоимостей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Составление расписания выполнения работ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Оценка бюджета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Планирование качества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Определение критериев успеха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9CAEF0D3-6722-4DF7-A66C-5ADB47D9785F}" type="slidenum">
              <a:rPr lang="ru-RU"/>
              <a:pPr algn="ctr">
                <a:defRPr/>
              </a:pPr>
              <a:t>32</a:t>
            </a:fld>
            <a:endParaRPr lang="ru-RU"/>
          </a:p>
        </p:txBody>
      </p:sp>
      <p:sp>
        <p:nvSpPr>
          <p:cNvPr id="2263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/>
              <a:t>Вспомогательные процессы планирования 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81550"/>
          </a:xfrm>
        </p:spPr>
        <p:txBody>
          <a:bodyPr rtlCol="0">
            <a:normAutofit lnSpcReduction="10000"/>
          </a:bodyPr>
          <a:lstStyle/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400" i="1"/>
              <a:t>Планирование организации</a:t>
            </a:r>
            <a:r>
              <a:rPr lang="ru-RU" sz="2400"/>
              <a:t> – определение, документирование и назначение ролей, ответственности и взаимоотношений отчетности в организации; </a:t>
            </a:r>
            <a:endParaRPr lang="ru-RU" sz="2400" i="1"/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400" i="1"/>
              <a:t>Планирование взаимодействия</a:t>
            </a:r>
            <a:r>
              <a:rPr lang="ru-RU" sz="2400"/>
              <a:t> – определение потоков информации и способов взаимодействия, необходимых для участников проекта, </a:t>
            </a:r>
            <a:endParaRPr lang="ru-RU" sz="2400" i="1"/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400" i="1"/>
              <a:t>Идентификация и оценка риска</a:t>
            </a:r>
            <a:r>
              <a:rPr lang="ru-RU" sz="2400"/>
              <a:t> – определение и документирование событий риска, которые могут повлиять на проект; </a:t>
            </a:r>
            <a:endParaRPr lang="ru-RU" sz="2400" i="1"/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400" i="1"/>
              <a:t>Разработка реагирования</a:t>
            </a:r>
            <a:r>
              <a:rPr lang="ru-RU" sz="2400"/>
              <a:t> – определение необходимых действий для предупреждения рисков и реакции на угрожающие события; </a:t>
            </a:r>
            <a:endParaRPr lang="ru-RU" sz="2400" i="1"/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400" i="1"/>
              <a:t>Планирование поставок</a:t>
            </a:r>
            <a:r>
              <a:rPr lang="ru-RU" sz="2400"/>
              <a:t>.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13FD6D3B-BCB4-46D4-8A52-3FCC58AFC2B9}" type="slidenum">
              <a:rPr lang="ru-RU"/>
              <a:pPr algn="ctr">
                <a:defRPr/>
              </a:pPr>
              <a:t>33</a:t>
            </a:fld>
            <a:endParaRPr lang="ru-RU"/>
          </a:p>
        </p:txBody>
      </p:sp>
      <p:sp>
        <p:nvSpPr>
          <p:cNvPr id="10244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706438"/>
          </a:xfrm>
        </p:spPr>
        <p:txBody>
          <a:bodyPr/>
          <a:lstStyle/>
          <a:p>
            <a:r>
              <a:rPr lang="ru-RU" sz="3600" smtClean="0"/>
              <a:t>Взаимосвязь процессов планирования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ph idx="1"/>
          </p:nvPr>
        </p:nvGraphicFramePr>
        <p:xfrm>
          <a:off x="179388" y="968375"/>
          <a:ext cx="8640762" cy="5451475"/>
        </p:xfrm>
        <a:graphic>
          <a:graphicData uri="http://schemas.openxmlformats.org/presentationml/2006/ole">
            <p:oleObj spid="_x0000_s10242" name="Visio" r:id="rId3" imgW="8044568" imgH="5074762" progId="">
              <p:embed/>
            </p:oleObj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A971D58E-5F44-4D7F-B29E-3CDC68104B9A}" type="slidenum">
              <a:rPr lang="ru-RU"/>
              <a:pPr algn="ctr">
                <a:defRPr/>
              </a:pPr>
              <a:t>34</a:t>
            </a:fld>
            <a:endParaRPr lang="ru-RU"/>
          </a:p>
        </p:txBody>
      </p:sp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ru-RU" sz="3600" smtClean="0"/>
              <a:t>Процессы исполнения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08050"/>
            <a:ext cx="8362950" cy="5761038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ru-RU" sz="2800" b="1" i="1" smtClean="0"/>
              <a:t>Основной процесс</a:t>
            </a:r>
            <a:r>
              <a:rPr lang="ru-RU" sz="2800" smtClean="0"/>
              <a:t> – выполнение утвержденного плана проекта всеми его участниками. </a:t>
            </a:r>
          </a:p>
          <a:p>
            <a:pPr marL="609600" indent="-609600">
              <a:lnSpc>
                <a:spcPct val="90000"/>
              </a:lnSpc>
            </a:pPr>
            <a:r>
              <a:rPr lang="ru-RU" sz="2800" b="1" i="1" smtClean="0"/>
              <a:t>Вспомогательные процессы</a:t>
            </a:r>
            <a:r>
              <a:rPr lang="ru-RU" sz="2800" smtClean="0"/>
              <a:t>:</a:t>
            </a:r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учет исполнения</a:t>
            </a:r>
            <a:r>
              <a:rPr lang="ru-RU" sz="2400" smtClean="0"/>
              <a:t> – подготовка и распределение информации, необходимой для участников проекта, с требуемой периодичностью;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подтверждение качества</a:t>
            </a:r>
            <a:r>
              <a:rPr lang="ru-RU" sz="2400" smtClean="0"/>
              <a:t> – регулярная оценка исполнения проекта с целью подтверждения соответствия принятым стандартам качества; 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выбор поставщиков</a:t>
            </a:r>
            <a:r>
              <a:rPr lang="ru-RU" sz="2400" smtClean="0"/>
              <a:t> – оценка предложений, выбор поставщиков и подрядчиков и заключение контрактов; 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контроль контрактов</a:t>
            </a:r>
            <a:r>
              <a:rPr lang="ru-RU" sz="2400" smtClean="0"/>
              <a:t> – контроль исполнения контрактов поставщиками и подрядчиками; 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развитие команды проекта</a:t>
            </a:r>
            <a:r>
              <a:rPr lang="ru-RU" sz="2400" smtClean="0"/>
              <a:t> – повышение квалификации участников команды проекта.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CEBC92B5-F9E1-491F-9F6C-FFE4CC3B197B}" type="slidenum">
              <a:rPr lang="ru-RU"/>
              <a:pPr algn="ctr">
                <a:defRPr/>
              </a:pPr>
              <a:t>35</a:t>
            </a:fld>
            <a:endParaRPr lang="ru-RU"/>
          </a:p>
        </p:txBody>
      </p:sp>
      <p:sp>
        <p:nvSpPr>
          <p:cNvPr id="2304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2746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/>
              <a:t>Процессы анализа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836613"/>
            <a:ext cx="8569325" cy="58324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 i="1" smtClean="0"/>
              <a:t>Основные</a:t>
            </a:r>
            <a:r>
              <a:rPr lang="ru-RU" sz="2800" i="1" smtClean="0"/>
              <a:t> </a:t>
            </a:r>
            <a:r>
              <a:rPr lang="ru-RU" sz="2800" b="1" i="1" smtClean="0"/>
              <a:t>процессы анализа</a:t>
            </a:r>
            <a:r>
              <a:rPr lang="ru-RU" sz="2800" smtClean="0"/>
              <a:t> : </a:t>
            </a:r>
            <a:endParaRPr lang="ru-RU" sz="28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анализ сроков</a:t>
            </a:r>
            <a:r>
              <a:rPr lang="ru-RU" sz="2400" smtClean="0"/>
              <a:t>; </a:t>
            </a:r>
            <a:endParaRPr lang="ru-RU" sz="24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анализ стоимости</a:t>
            </a:r>
            <a:r>
              <a:rPr lang="ru-RU" sz="2400" smtClean="0"/>
              <a:t>; </a:t>
            </a:r>
            <a:endParaRPr lang="ru-RU" sz="24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анализ качества</a:t>
            </a:r>
            <a:r>
              <a:rPr lang="ru-RU" sz="2400" smtClean="0"/>
              <a:t>; </a:t>
            </a:r>
            <a:endParaRPr lang="ru-RU" sz="24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подтверждение целей</a:t>
            </a:r>
            <a:r>
              <a:rPr lang="ru-RU" sz="2400" smtClean="0"/>
              <a:t>. </a:t>
            </a:r>
            <a:endParaRPr lang="ru-RU" sz="2400" b="1" i="1" smtClean="0"/>
          </a:p>
          <a:p>
            <a:pPr>
              <a:lnSpc>
                <a:spcPct val="90000"/>
              </a:lnSpc>
            </a:pPr>
            <a:r>
              <a:rPr lang="ru-RU" sz="2800" b="1" i="1" smtClean="0"/>
              <a:t>Вспомогательные процессы анализа</a:t>
            </a:r>
            <a:r>
              <a:rPr lang="ru-RU" sz="2800" i="1" smtClean="0"/>
              <a:t> </a:t>
            </a:r>
            <a:r>
              <a:rPr lang="ru-RU" sz="2800" smtClean="0"/>
              <a:t>: </a:t>
            </a:r>
            <a:endParaRPr lang="ru-RU" sz="28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оценка исполнения</a:t>
            </a:r>
            <a:r>
              <a:rPr lang="ru-RU" sz="2400" smtClean="0"/>
              <a:t> – анализ результатов работы и распределение проектной информации с целью снабжения участников проекта данными о том, как используются ресурсы для достижения целей проекта; </a:t>
            </a:r>
            <a:endParaRPr lang="ru-RU" sz="24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анализ ресурсов</a:t>
            </a:r>
            <a:r>
              <a:rPr lang="ru-RU" sz="2400" smtClean="0"/>
              <a:t> – определение соответствия фактической и прогнозной загрузки и производительности ресурсов запланированным, а также анализ соответствия фактического расхода материалов плановым значениям.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1257C93F-4F83-4DD0-A9AB-7DFFD50556A3}" type="slidenum">
              <a:rPr lang="ru-RU"/>
              <a:pPr algn="ctr">
                <a:defRPr/>
              </a:pPr>
              <a:t>36</a:t>
            </a:fld>
            <a:endParaRPr lang="ru-RU"/>
          </a:p>
        </p:txBody>
      </p:sp>
      <p:sp>
        <p:nvSpPr>
          <p:cNvPr id="2314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/>
              <a:t>Процессы управления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08050"/>
            <a:ext cx="8642350" cy="5949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 i="1" smtClean="0"/>
              <a:t>Основные процессы управления</a:t>
            </a:r>
            <a:r>
              <a:rPr lang="ru-RU" sz="2800" smtClean="0"/>
              <a:t>: </a:t>
            </a:r>
            <a:endParaRPr lang="ru-RU" sz="2800" i="1" smtClean="0"/>
          </a:p>
          <a:p>
            <a:pPr lvl="1">
              <a:lnSpc>
                <a:spcPct val="80000"/>
              </a:lnSpc>
            </a:pPr>
            <a:r>
              <a:rPr lang="ru-RU" sz="2400" i="1" smtClean="0"/>
              <a:t>общее управление изменениями</a:t>
            </a:r>
            <a:r>
              <a:rPr lang="ru-RU" sz="2400" smtClean="0"/>
              <a:t> – определение, согласование, утверждение и принятие к исполнению корректирующих воздействий и координация изменений по всему проекту. </a:t>
            </a:r>
            <a:endParaRPr lang="ru-RU" sz="2400" i="1" smtClean="0"/>
          </a:p>
          <a:p>
            <a:pPr lvl="1">
              <a:lnSpc>
                <a:spcPct val="80000"/>
              </a:lnSpc>
            </a:pPr>
            <a:r>
              <a:rPr lang="ru-RU" sz="2400" i="1" smtClean="0"/>
              <a:t>управление ресурсами</a:t>
            </a:r>
            <a:r>
              <a:rPr lang="ru-RU" sz="2400" smtClean="0"/>
              <a:t> – внесение изменений в состав и назначения ресурсов на работы проекта; </a:t>
            </a:r>
            <a:endParaRPr lang="ru-RU" sz="2400" i="1" smtClean="0"/>
          </a:p>
          <a:p>
            <a:pPr lvl="1">
              <a:lnSpc>
                <a:spcPct val="80000"/>
              </a:lnSpc>
            </a:pPr>
            <a:r>
              <a:rPr lang="ru-RU" sz="2400" i="1" smtClean="0"/>
              <a:t>управление целями</a:t>
            </a:r>
            <a:r>
              <a:rPr lang="ru-RU" sz="2400" smtClean="0"/>
              <a:t> – корректировка целей проекта по результатам процессов анализа; </a:t>
            </a:r>
            <a:endParaRPr lang="ru-RU" sz="2400" i="1" smtClean="0"/>
          </a:p>
          <a:p>
            <a:pPr lvl="1">
              <a:lnSpc>
                <a:spcPct val="80000"/>
              </a:lnSpc>
            </a:pPr>
            <a:r>
              <a:rPr lang="ru-RU" sz="2400" i="1" smtClean="0"/>
              <a:t>управление качеством</a:t>
            </a:r>
            <a:r>
              <a:rPr lang="ru-RU" sz="2400" smtClean="0"/>
              <a:t> – разработка мероприятий по устранению причин неудовлетворительного исполнения. </a:t>
            </a:r>
            <a:endParaRPr lang="ru-RU" sz="2400" b="1" i="1" smtClean="0"/>
          </a:p>
          <a:p>
            <a:pPr>
              <a:lnSpc>
                <a:spcPct val="80000"/>
              </a:lnSpc>
            </a:pPr>
            <a:r>
              <a:rPr lang="ru-RU" sz="2800" b="1" i="1" smtClean="0"/>
              <a:t>Вспомогательные процессы управления</a:t>
            </a:r>
            <a:r>
              <a:rPr lang="ru-RU" sz="2800" i="1" smtClean="0"/>
              <a:t>: </a:t>
            </a:r>
          </a:p>
          <a:p>
            <a:pPr lvl="1">
              <a:lnSpc>
                <a:spcPct val="80000"/>
              </a:lnSpc>
            </a:pPr>
            <a:r>
              <a:rPr lang="ru-RU" sz="2400" i="1" smtClean="0"/>
              <a:t>управление рисками</a:t>
            </a:r>
            <a:r>
              <a:rPr lang="ru-RU" sz="2400" smtClean="0"/>
              <a:t> – реагирование на события и изменение рисков в процессе исполнения проекта; </a:t>
            </a:r>
            <a:endParaRPr lang="ru-RU" sz="2400" i="1" smtClean="0"/>
          </a:p>
          <a:p>
            <a:pPr lvl="1">
              <a:lnSpc>
                <a:spcPct val="80000"/>
              </a:lnSpc>
            </a:pPr>
            <a:r>
              <a:rPr lang="ru-RU" sz="2400" i="1" smtClean="0"/>
              <a:t>управление контрактами</a:t>
            </a:r>
            <a:r>
              <a:rPr lang="ru-RU" sz="2400" smtClean="0"/>
              <a:t> – координация работы субподрядчиков, корректировка контрактов, разрешение конфликтов.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91A355FD-F410-4F91-AD5D-21738ECC9161}" type="slidenum">
              <a:rPr lang="ru-RU"/>
              <a:pPr algn="ctr">
                <a:defRPr/>
              </a:pPr>
              <a:t>37</a:t>
            </a:fld>
            <a:endParaRPr lang="ru-RU"/>
          </a:p>
        </p:txBody>
      </p:sp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Процессы завершения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ru-RU" i="1" smtClean="0"/>
              <a:t>Закрытие контрактов</a:t>
            </a:r>
            <a:r>
              <a:rPr lang="ru-RU" smtClean="0"/>
              <a:t> – завершение и закрытие контрактов, включая разрешение всех возникших споров;</a:t>
            </a:r>
            <a:endParaRPr lang="ru-RU" i="1" smtClean="0"/>
          </a:p>
          <a:p>
            <a:pPr marL="609600" indent="-609600"/>
            <a:r>
              <a:rPr lang="ru-RU" i="1" smtClean="0"/>
              <a:t>Административное завершение</a:t>
            </a:r>
            <a:r>
              <a:rPr lang="ru-RU" smtClean="0"/>
              <a:t> – подготовка, сбор и распределение информации, необходимой для формального завершения проекта.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1173</Words>
  <Application>Microsoft Office PowerPoint</Application>
  <PresentationFormat>Экран (4:3)</PresentationFormat>
  <Paragraphs>239</Paragraphs>
  <Slides>37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Calibri</vt:lpstr>
      <vt:lpstr>Arial</vt:lpstr>
      <vt:lpstr>Wingdings</vt:lpstr>
      <vt:lpstr>Times New Roman</vt:lpstr>
      <vt:lpstr>Тема Office</vt:lpstr>
      <vt:lpstr>Тема Office</vt:lpstr>
      <vt:lpstr>Visio</vt:lpstr>
      <vt:lpstr>Лекция 2</vt:lpstr>
      <vt:lpstr>Понятие управление проектами</vt:lpstr>
      <vt:lpstr>Концепции управления проектами</vt:lpstr>
      <vt:lpstr>Структура проекта</vt:lpstr>
      <vt:lpstr>Объекты управления</vt:lpstr>
      <vt:lpstr>Субъекты управления</vt:lpstr>
      <vt:lpstr>Проектные роли</vt:lpstr>
      <vt:lpstr>Информационные потоки при управлении проектами</vt:lpstr>
      <vt:lpstr>Информационные потоки при управлении проектами</vt:lpstr>
      <vt:lpstr>Информационные потоки при управлении проектами</vt:lpstr>
      <vt:lpstr>Области знаний в проектном учете и отчетности</vt:lpstr>
      <vt:lpstr>Слайд 12</vt:lpstr>
      <vt:lpstr>Слайд 13</vt:lpstr>
      <vt:lpstr>Слайд 14</vt:lpstr>
      <vt:lpstr>Слайд 15</vt:lpstr>
      <vt:lpstr>Процессы управления проектами</vt:lpstr>
      <vt:lpstr>Области знаний PM</vt:lpstr>
      <vt:lpstr>Пирамида проекта</vt:lpstr>
      <vt:lpstr>Жизненный цикл проекта</vt:lpstr>
      <vt:lpstr>Группы процессов жизненного цикла проекта </vt:lpstr>
      <vt:lpstr>Активность процессов жизненного цикла проекта</vt:lpstr>
      <vt:lpstr>Типовые уровни затрат и обеспечения проекта персоналом на протяжении жизненного цикла проекта</vt:lpstr>
      <vt:lpstr>Слайд 23</vt:lpstr>
      <vt:lpstr>Жизненный цикл проекта</vt:lpstr>
      <vt:lpstr>Прединвестиционная стадия</vt:lpstr>
      <vt:lpstr>Содержание бизнес-идеи</vt:lpstr>
      <vt:lpstr>Стадия инициации</vt:lpstr>
      <vt:lpstr>Процессы инициации</vt:lpstr>
      <vt:lpstr>Паспорт проекта</vt:lpstr>
      <vt:lpstr>Стадия планирования</vt:lpstr>
      <vt:lpstr>Основные процессы планирования</vt:lpstr>
      <vt:lpstr>Вспомогательные процессы планирования </vt:lpstr>
      <vt:lpstr>Взаимосвязь процессов планирования</vt:lpstr>
      <vt:lpstr>Процессы исполнения</vt:lpstr>
      <vt:lpstr>Процессы анализа</vt:lpstr>
      <vt:lpstr>Процессы управления</vt:lpstr>
      <vt:lpstr>Процессы завершения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Проектный практикум</dc:title>
  <dc:creator>K</dc:creator>
  <cp:lastModifiedBy>User</cp:lastModifiedBy>
  <cp:revision>9</cp:revision>
  <dcterms:created xsi:type="dcterms:W3CDTF">2013-10-21T14:29:28Z</dcterms:created>
  <dcterms:modified xsi:type="dcterms:W3CDTF">2015-12-04T05:31:13Z</dcterms:modified>
</cp:coreProperties>
</file>